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9" r:id="rId2"/>
    <p:sldId id="285" r:id="rId3"/>
    <p:sldId id="317" r:id="rId4"/>
    <p:sldId id="316" r:id="rId5"/>
    <p:sldId id="305" r:id="rId6"/>
    <p:sldId id="286" r:id="rId7"/>
    <p:sldId id="282" r:id="rId8"/>
    <p:sldId id="287" r:id="rId9"/>
    <p:sldId id="304" r:id="rId10"/>
    <p:sldId id="296" r:id="rId11"/>
    <p:sldId id="288" r:id="rId12"/>
    <p:sldId id="289" r:id="rId13"/>
    <p:sldId id="294" r:id="rId14"/>
    <p:sldId id="309" r:id="rId15"/>
    <p:sldId id="325" r:id="rId16"/>
    <p:sldId id="306" r:id="rId17"/>
    <p:sldId id="299" r:id="rId18"/>
    <p:sldId id="327" r:id="rId19"/>
    <p:sldId id="328" r:id="rId20"/>
    <p:sldId id="318" r:id="rId21"/>
    <p:sldId id="326" r:id="rId22"/>
    <p:sldId id="311" r:id="rId23"/>
    <p:sldId id="314" r:id="rId24"/>
    <p:sldId id="312" r:id="rId25"/>
    <p:sldId id="313" r:id="rId26"/>
    <p:sldId id="320" r:id="rId27"/>
    <p:sldId id="321" r:id="rId28"/>
    <p:sldId id="323" r:id="rId29"/>
    <p:sldId id="322" r:id="rId30"/>
    <p:sldId id="32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55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2286000"/>
            <a:ext cx="746760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Isosceles Triangle 4"/>
          <p:cNvSpPr/>
          <p:nvPr/>
        </p:nvSpPr>
        <p:spPr>
          <a:xfrm>
            <a:off x="3733800" y="2362200"/>
            <a:ext cx="457200" cy="6858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Oval 5"/>
          <p:cNvSpPr/>
          <p:nvPr/>
        </p:nvSpPr>
        <p:spPr>
          <a:xfrm>
            <a:off x="685800" y="685800"/>
            <a:ext cx="1219200" cy="1600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Oval 7"/>
          <p:cNvSpPr/>
          <p:nvPr/>
        </p:nvSpPr>
        <p:spPr>
          <a:xfrm>
            <a:off x="7620000" y="1219200"/>
            <a:ext cx="838200" cy="10668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TextBox 8"/>
          <p:cNvSpPr txBox="1"/>
          <p:nvPr/>
        </p:nvSpPr>
        <p:spPr>
          <a:xfrm>
            <a:off x="609600" y="4218563"/>
            <a:ext cx="80772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+mj-lt"/>
              <a:buAutoNum type="alphaLcParenR"/>
            </a:pPr>
            <a:r>
              <a:rPr lang="en-NZ" sz="3200" b="1" dirty="0" smtClean="0"/>
              <a:t> Calculate the total anticlockwise *moments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LcParenR"/>
            </a:pPr>
            <a:r>
              <a:rPr lang="en-NZ" sz="3200" b="1" dirty="0" smtClean="0"/>
              <a:t> Calculate the total clockwise moments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LcParenR"/>
            </a:pPr>
            <a:r>
              <a:rPr lang="en-NZ" sz="3200" b="1" dirty="0" smtClean="0"/>
              <a:t> Is this system in equilibrium?</a:t>
            </a:r>
          </a:p>
          <a:p>
            <a:pPr marL="342900" indent="-342900" algn="ctr">
              <a:spcAft>
                <a:spcPts val="1200"/>
              </a:spcAft>
            </a:pPr>
            <a:r>
              <a:rPr lang="en-NZ" sz="3200" i="1" dirty="0" smtClean="0"/>
              <a:t>*moment = another name for torque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14400" y="12192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solidFill>
                  <a:schemeClr val="bg1"/>
                </a:solidFill>
              </a:rPr>
              <a:t>4</a:t>
            </a:r>
            <a:r>
              <a:rPr lang="en-NZ" sz="3200" dirty="0" smtClean="0">
                <a:solidFill>
                  <a:schemeClr val="bg1"/>
                </a:solidFill>
              </a:rPr>
              <a:t> </a:t>
            </a:r>
            <a:r>
              <a:rPr lang="en-NZ" sz="3200" dirty="0" smtClean="0">
                <a:solidFill>
                  <a:schemeClr val="bg1"/>
                </a:solidFill>
              </a:rPr>
              <a:t>kg</a:t>
            </a:r>
            <a:endParaRPr lang="en-NZ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0" y="144780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solidFill>
                  <a:schemeClr val="bg1"/>
                </a:solidFill>
              </a:rPr>
              <a:t>2</a:t>
            </a:r>
            <a:r>
              <a:rPr lang="en-NZ" sz="3200" dirty="0" smtClean="0">
                <a:solidFill>
                  <a:schemeClr val="bg1"/>
                </a:solidFill>
              </a:rPr>
              <a:t> </a:t>
            </a:r>
            <a:r>
              <a:rPr lang="en-NZ" sz="3200" dirty="0" smtClean="0">
                <a:solidFill>
                  <a:schemeClr val="bg1"/>
                </a:solidFill>
              </a:rPr>
              <a:t>kg</a:t>
            </a:r>
            <a:endParaRPr lang="en-NZ" sz="3200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295400" y="2514600"/>
            <a:ext cx="2667000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019800" y="2514600"/>
            <a:ext cx="2057400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228997" y="2895203"/>
            <a:ext cx="2133600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>
            <a:off x="7430294" y="2628900"/>
            <a:ext cx="1294606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477000" y="24384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2</a:t>
            </a:r>
            <a:r>
              <a:rPr lang="en-NZ" sz="3200" dirty="0" smtClean="0"/>
              <a:t>0 </a:t>
            </a:r>
            <a:r>
              <a:rPr lang="en-NZ" sz="3200" dirty="0" smtClean="0"/>
              <a:t>cm</a:t>
            </a:r>
            <a:endParaRPr lang="en-NZ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2057400" y="24384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35 </a:t>
            </a:r>
            <a:r>
              <a:rPr lang="en-NZ" sz="3200" dirty="0" smtClean="0"/>
              <a:t>cm</a:t>
            </a:r>
            <a:endParaRPr lang="en-NZ" sz="3200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3962400" y="2514600"/>
            <a:ext cx="2057400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495800" y="2438400"/>
            <a:ext cx="11961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NZ" sz="3200" dirty="0" smtClean="0">
                <a:solidFill>
                  <a:prstClr val="black"/>
                </a:solidFill>
              </a:rPr>
              <a:t>2</a:t>
            </a:r>
            <a:r>
              <a:rPr lang="en-NZ" sz="3200" dirty="0" smtClean="0">
                <a:solidFill>
                  <a:prstClr val="black"/>
                </a:solidFill>
              </a:rPr>
              <a:t>0 </a:t>
            </a:r>
            <a:r>
              <a:rPr lang="en-NZ" sz="3200" dirty="0" smtClean="0">
                <a:solidFill>
                  <a:prstClr val="black"/>
                </a:solidFill>
              </a:rPr>
              <a:t>cm</a:t>
            </a:r>
            <a:endParaRPr lang="en-NZ" sz="3200" dirty="0">
              <a:solidFill>
                <a:prstClr val="black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5562600" y="1219200"/>
            <a:ext cx="838200" cy="10668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40" name="Straight Arrow Connector 39"/>
          <p:cNvCxnSpPr/>
          <p:nvPr/>
        </p:nvCxnSpPr>
        <p:spPr>
          <a:xfrm rot="5400000">
            <a:off x="5372894" y="2628106"/>
            <a:ext cx="1294606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562600" y="144780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solidFill>
                  <a:schemeClr val="bg1"/>
                </a:solidFill>
              </a:rPr>
              <a:t>2</a:t>
            </a:r>
            <a:r>
              <a:rPr lang="en-NZ" sz="3200" dirty="0" smtClean="0">
                <a:solidFill>
                  <a:schemeClr val="bg1"/>
                </a:solidFill>
              </a:rPr>
              <a:t> </a:t>
            </a:r>
            <a:r>
              <a:rPr lang="en-NZ" sz="3200" dirty="0" smtClean="0">
                <a:solidFill>
                  <a:schemeClr val="bg1"/>
                </a:solidFill>
              </a:rPr>
              <a:t>kg</a:t>
            </a:r>
            <a:endParaRPr lang="en-NZ" sz="32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29000" y="344269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b="1" dirty="0" smtClean="0"/>
              <a:t>Starter</a:t>
            </a:r>
            <a:endParaRPr lang="en-NZ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6739"/>
            <a:ext cx="9144000" cy="6236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60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0"/>
            <a:ext cx="6858000" cy="6774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04800"/>
            <a:ext cx="7315200" cy="2960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09600" y="3459301"/>
            <a:ext cx="80772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Arial" pitchFamily="34" charset="0"/>
              <a:buChar char="•"/>
            </a:pPr>
            <a:r>
              <a:rPr lang="en-NZ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τ = torque (a.k.a. moment)</a:t>
            </a:r>
          </a:p>
          <a:p>
            <a:pPr marL="742950" indent="-742950">
              <a:buFont typeface="Arial" pitchFamily="34" charset="0"/>
              <a:buChar char="•"/>
            </a:pPr>
            <a:r>
              <a:rPr lang="en-NZ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 = force</a:t>
            </a:r>
          </a:p>
          <a:p>
            <a:pPr marL="742950" indent="-742950">
              <a:buFont typeface="Arial" pitchFamily="34" charset="0"/>
              <a:buChar char="•"/>
            </a:pPr>
            <a:r>
              <a:rPr lang="en-NZ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 = distance from the </a:t>
            </a:r>
            <a:r>
              <a:rPr lang="en-NZ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pivot</a:t>
            </a:r>
            <a:endParaRPr lang="en-NZ" sz="40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Font typeface="Arial" pitchFamily="34" charset="0"/>
              <a:buChar char="•"/>
            </a:pPr>
            <a:r>
              <a:rPr lang="en-NZ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Torque is measured in ______</a:t>
            </a:r>
          </a:p>
          <a:p>
            <a:pPr marL="742950" indent="-742950">
              <a:buFont typeface="Arial" pitchFamily="34" charset="0"/>
              <a:buChar char="•"/>
            </a:pPr>
            <a:r>
              <a:rPr lang="en-NZ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Clockwise or Anticlockwise</a:t>
            </a:r>
            <a:endParaRPr lang="en-NZ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47800"/>
            <a:ext cx="9133562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133600" y="21336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b="1" dirty="0" smtClean="0"/>
              <a:t>Pivot</a:t>
            </a:r>
            <a:endParaRPr lang="en-NZ" sz="3600" b="1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352800" y="2627531"/>
            <a:ext cx="1600200" cy="13716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33400" y="76200"/>
            <a:ext cx="815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dirty="0" smtClean="0">
                <a:solidFill>
                  <a:schemeClr val="bg1"/>
                </a:solidFill>
              </a:rPr>
              <a:t>Pivot </a:t>
            </a:r>
            <a:r>
              <a:rPr lang="en-NZ" sz="3600" dirty="0" smtClean="0">
                <a:solidFill>
                  <a:schemeClr val="bg1"/>
                </a:solidFill>
              </a:rPr>
              <a:t>= the stationary point about which the torque can act or an object can revolve</a:t>
            </a:r>
            <a:endParaRPr lang="en-NZ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21141"/>
            <a:ext cx="7315200" cy="2960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09600" y="830759"/>
            <a:ext cx="807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relationship between </a:t>
            </a:r>
            <a:r>
              <a:rPr lang="en-NZ" sz="4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NZ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NZ" sz="4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en-NZ" sz="44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34925"/>
            <a:ext cx="6477000" cy="674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4800"/>
            <a:ext cx="8153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u="sng" dirty="0" smtClean="0">
                <a:solidFill>
                  <a:schemeClr val="bg1"/>
                </a:solidFill>
              </a:rPr>
              <a:t>Question</a:t>
            </a:r>
            <a:r>
              <a:rPr lang="en-NZ" sz="48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NZ" sz="3600" dirty="0" smtClean="0">
                <a:solidFill>
                  <a:schemeClr val="bg1"/>
                </a:solidFill>
              </a:rPr>
              <a:t>A force of 10 N which acts at 8 cm from the pivot is needed to lift the cap off a bottle of soft drink as shown below.</a:t>
            </a:r>
          </a:p>
          <a:p>
            <a:r>
              <a:rPr lang="en-NZ" sz="3600" dirty="0" smtClean="0">
                <a:solidFill>
                  <a:schemeClr val="bg1"/>
                </a:solidFill>
              </a:rPr>
              <a:t>Find the size and the                                     direction of the torque                                          being applied.</a:t>
            </a:r>
          </a:p>
          <a:p>
            <a:endParaRPr lang="en-NZ" sz="3600" dirty="0" smtClean="0">
              <a:solidFill>
                <a:schemeClr val="bg1"/>
              </a:solidFill>
            </a:endParaRPr>
          </a:p>
          <a:p>
            <a:endParaRPr lang="en-NZ" sz="3600" dirty="0" smtClean="0">
              <a:solidFill>
                <a:schemeClr val="bg1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2925547"/>
            <a:ext cx="3981450" cy="3780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620554"/>
            <a:ext cx="8001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NZ" sz="6000" dirty="0" smtClean="0">
                <a:solidFill>
                  <a:schemeClr val="bg1"/>
                </a:solidFill>
              </a:rPr>
              <a:t>What is </a:t>
            </a:r>
            <a:r>
              <a:rPr lang="en-NZ" sz="6000" dirty="0" smtClean="0">
                <a:solidFill>
                  <a:srgbClr val="FFFF00"/>
                </a:solidFill>
              </a:rPr>
              <a:t>Equilibrium</a:t>
            </a:r>
            <a:r>
              <a:rPr lang="en-NZ" sz="6000" dirty="0" smtClean="0">
                <a:solidFill>
                  <a:schemeClr val="bg1"/>
                </a:solidFill>
              </a:rPr>
              <a:t>?</a:t>
            </a:r>
          </a:p>
          <a:p>
            <a:pPr algn="ctr">
              <a:spcAft>
                <a:spcPts val="2400"/>
              </a:spcAft>
            </a:pPr>
            <a:r>
              <a:rPr lang="en-NZ" sz="115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NZ" sz="11500" i="1" baseline="-25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net</a:t>
            </a:r>
            <a:r>
              <a:rPr lang="en-NZ" sz="11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0</a:t>
            </a:r>
          </a:p>
          <a:p>
            <a:pPr algn="ctr">
              <a:spcAft>
                <a:spcPts val="2400"/>
              </a:spcAft>
            </a:pPr>
            <a:r>
              <a:rPr lang="en-NZ" sz="115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NZ" sz="11500" i="1" baseline="-25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net</a:t>
            </a:r>
            <a:r>
              <a:rPr lang="en-NZ" sz="11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0</a:t>
            </a:r>
            <a:endParaRPr lang="en-NZ" sz="11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381000"/>
            <a:ext cx="8001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NZ" sz="115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NZ" sz="11500" i="1" baseline="-25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net</a:t>
            </a:r>
            <a:r>
              <a:rPr lang="en-NZ" sz="11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0</a:t>
            </a:r>
            <a:endParaRPr lang="en-NZ" sz="11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3960674"/>
            <a:ext cx="7010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>
                <a:solidFill>
                  <a:schemeClr val="bg1"/>
                </a:solidFill>
              </a:rPr>
              <a:t>     Total                        </a:t>
            </a:r>
            <a:r>
              <a:rPr lang="en-NZ" sz="3600" dirty="0" err="1" smtClean="0">
                <a:solidFill>
                  <a:schemeClr val="bg1"/>
                </a:solidFill>
              </a:rPr>
              <a:t>Total</a:t>
            </a:r>
            <a:r>
              <a:rPr lang="en-NZ" sz="3600" dirty="0" smtClean="0">
                <a:solidFill>
                  <a:schemeClr val="bg1"/>
                </a:solidFill>
              </a:rPr>
              <a:t>           </a:t>
            </a:r>
          </a:p>
          <a:p>
            <a:r>
              <a:rPr lang="en-NZ" sz="3600" dirty="0" smtClean="0">
                <a:solidFill>
                  <a:schemeClr val="bg1"/>
                </a:solidFill>
              </a:rPr>
              <a:t>Clockwise      +    Anticlockwise     = </a:t>
            </a:r>
          </a:p>
          <a:p>
            <a:r>
              <a:rPr lang="en-NZ" sz="3600" dirty="0" smtClean="0">
                <a:solidFill>
                  <a:schemeClr val="bg1"/>
                </a:solidFill>
              </a:rPr>
              <a:t>Moments                </a:t>
            </a:r>
            <a:r>
              <a:rPr lang="en-NZ" sz="3600" dirty="0" err="1" smtClean="0">
                <a:solidFill>
                  <a:schemeClr val="bg1"/>
                </a:solidFill>
              </a:rPr>
              <a:t>Moments</a:t>
            </a:r>
            <a:endParaRPr lang="en-NZ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43800" y="4300478"/>
            <a:ext cx="99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600" dirty="0" smtClean="0">
                <a:solidFill>
                  <a:schemeClr val="bg1"/>
                </a:solidFill>
              </a:rPr>
              <a:t>0</a:t>
            </a:r>
            <a:endParaRPr lang="en-NZ" sz="66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2949714"/>
            <a:ext cx="731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i="1" dirty="0" smtClean="0">
                <a:solidFill>
                  <a:schemeClr val="bg1"/>
                </a:solidFill>
              </a:rPr>
              <a:t>It means…</a:t>
            </a:r>
            <a:endParaRPr lang="en-NZ" sz="40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274558"/>
            <a:ext cx="815340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NZ" sz="4000" dirty="0" smtClean="0">
                <a:solidFill>
                  <a:schemeClr val="bg1"/>
                </a:solidFill>
              </a:rPr>
              <a:t>A car is moving at a steady velocity of 20 ms</a:t>
            </a:r>
            <a:r>
              <a:rPr lang="en-NZ" sz="4000" baseline="30000" dirty="0" smtClean="0">
                <a:solidFill>
                  <a:schemeClr val="bg1"/>
                </a:solidFill>
              </a:rPr>
              <a:t>-1</a:t>
            </a:r>
            <a:r>
              <a:rPr lang="en-NZ" sz="4000" dirty="0" smtClean="0">
                <a:solidFill>
                  <a:schemeClr val="bg1"/>
                </a:solidFill>
              </a:rPr>
              <a:t>. The mass of the car and its passengers is 1200 kg.</a:t>
            </a:r>
          </a:p>
          <a:p>
            <a:pPr marL="742950" indent="-742950">
              <a:spcAft>
                <a:spcPts val="1200"/>
              </a:spcAft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If the thrust force is 4000 N, find the </a:t>
            </a:r>
            <a:r>
              <a:rPr lang="en-NZ" sz="3600" dirty="0" smtClean="0">
                <a:solidFill>
                  <a:srgbClr val="FFFF00"/>
                </a:solidFill>
              </a:rPr>
              <a:t>friction force</a:t>
            </a:r>
            <a:r>
              <a:rPr lang="en-NZ" sz="3600" dirty="0" smtClean="0">
                <a:solidFill>
                  <a:schemeClr val="bg1"/>
                </a:solidFill>
              </a:rPr>
              <a:t>.</a:t>
            </a:r>
          </a:p>
          <a:p>
            <a:pPr marL="742950" indent="-742950">
              <a:spcAft>
                <a:spcPts val="1200"/>
              </a:spcAft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Draw a </a:t>
            </a:r>
            <a:r>
              <a:rPr lang="en-NZ" sz="3600" dirty="0" smtClean="0">
                <a:solidFill>
                  <a:srgbClr val="FFFF00"/>
                </a:solidFill>
              </a:rPr>
              <a:t>free body diagram</a:t>
            </a:r>
            <a:r>
              <a:rPr lang="en-NZ" sz="3600" dirty="0" smtClean="0">
                <a:solidFill>
                  <a:schemeClr val="bg1"/>
                </a:solidFill>
              </a:rPr>
              <a:t> with labels AND sizes of all forces</a:t>
            </a:r>
          </a:p>
          <a:p>
            <a:pPr marL="742950" indent="-742950">
              <a:spcAft>
                <a:spcPts val="1200"/>
              </a:spcAft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What would happen to the car’s motion if the </a:t>
            </a:r>
            <a:r>
              <a:rPr lang="en-NZ" sz="3600" dirty="0" smtClean="0">
                <a:solidFill>
                  <a:srgbClr val="FFFF00"/>
                </a:solidFill>
              </a:rPr>
              <a:t>thrust force</a:t>
            </a:r>
            <a:r>
              <a:rPr lang="en-NZ" sz="3600" dirty="0" smtClean="0">
                <a:solidFill>
                  <a:schemeClr val="bg1"/>
                </a:solidFill>
              </a:rPr>
              <a:t> was suddenly removed?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2286000"/>
            <a:ext cx="746760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Isosceles Triangle 4"/>
          <p:cNvSpPr/>
          <p:nvPr/>
        </p:nvSpPr>
        <p:spPr>
          <a:xfrm>
            <a:off x="3733800" y="2362200"/>
            <a:ext cx="457200" cy="6858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Oval 5"/>
          <p:cNvSpPr/>
          <p:nvPr/>
        </p:nvSpPr>
        <p:spPr>
          <a:xfrm>
            <a:off x="685800" y="685800"/>
            <a:ext cx="1219200" cy="1600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Oval 7"/>
          <p:cNvSpPr/>
          <p:nvPr/>
        </p:nvSpPr>
        <p:spPr>
          <a:xfrm>
            <a:off x="7620000" y="1219200"/>
            <a:ext cx="838200" cy="10668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TextBox 8"/>
          <p:cNvSpPr txBox="1"/>
          <p:nvPr/>
        </p:nvSpPr>
        <p:spPr>
          <a:xfrm>
            <a:off x="609600" y="4038600"/>
            <a:ext cx="80772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+mj-lt"/>
              <a:buAutoNum type="alphaLcParenR"/>
            </a:pPr>
            <a:r>
              <a:rPr lang="en-NZ" sz="3200" b="1" dirty="0" smtClean="0"/>
              <a:t> Calculate the anticlockwise torque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LcParenR"/>
            </a:pPr>
            <a:r>
              <a:rPr lang="en-NZ" sz="3200" b="1" dirty="0" smtClean="0"/>
              <a:t> Calculate the clockwise torque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LcParenR"/>
            </a:pPr>
            <a:r>
              <a:rPr lang="en-NZ" sz="3200" b="1" dirty="0" smtClean="0"/>
              <a:t>Which is greater? Anticlockwise torque or clockwise torque?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2000" y="12192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solidFill>
                  <a:schemeClr val="bg1"/>
                </a:solidFill>
              </a:rPr>
              <a:t>12 kg</a:t>
            </a:r>
            <a:endParaRPr lang="en-NZ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0" y="144780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solidFill>
                  <a:schemeClr val="bg1"/>
                </a:solidFill>
              </a:rPr>
              <a:t>8 kg</a:t>
            </a:r>
            <a:endParaRPr lang="en-NZ" sz="3200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295400" y="2514600"/>
            <a:ext cx="2667000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962400" y="2514600"/>
            <a:ext cx="4114800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228997" y="2895203"/>
            <a:ext cx="2133600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>
            <a:off x="7239794" y="2819400"/>
            <a:ext cx="1675606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486400" y="24384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60 cm</a:t>
            </a:r>
            <a:endParaRPr lang="en-NZ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2057400" y="24384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40 cm</a:t>
            </a:r>
            <a:endParaRPr lang="en-NZ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3429000" y="344269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b="1" dirty="0" smtClean="0"/>
              <a:t>Example </a:t>
            </a:r>
            <a:r>
              <a:rPr lang="en-NZ" sz="3600" b="1" dirty="0" smtClean="0"/>
              <a:t>#1</a:t>
            </a:r>
            <a:endParaRPr lang="en-NZ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2286000"/>
            <a:ext cx="746760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Isosceles Triangle 4"/>
          <p:cNvSpPr/>
          <p:nvPr/>
        </p:nvSpPr>
        <p:spPr>
          <a:xfrm>
            <a:off x="5486400" y="2362200"/>
            <a:ext cx="457200" cy="6858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Oval 5"/>
          <p:cNvSpPr/>
          <p:nvPr/>
        </p:nvSpPr>
        <p:spPr>
          <a:xfrm>
            <a:off x="685800" y="685800"/>
            <a:ext cx="1219200" cy="1600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Oval 7"/>
          <p:cNvSpPr/>
          <p:nvPr/>
        </p:nvSpPr>
        <p:spPr>
          <a:xfrm>
            <a:off x="7620000" y="1219200"/>
            <a:ext cx="838200" cy="10668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TextBox 8"/>
          <p:cNvSpPr txBox="1"/>
          <p:nvPr/>
        </p:nvSpPr>
        <p:spPr>
          <a:xfrm>
            <a:off x="609600" y="4038600"/>
            <a:ext cx="80772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+mj-lt"/>
              <a:buAutoNum type="alphaLcParenR"/>
            </a:pPr>
            <a:r>
              <a:rPr lang="en-NZ" sz="3200" b="1" dirty="0" smtClean="0"/>
              <a:t> Calculate the anticlockwise torque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LcParenR"/>
            </a:pPr>
            <a:r>
              <a:rPr lang="en-NZ" sz="3200" b="1" dirty="0" smtClean="0"/>
              <a:t> Calculate the clockwise torque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LcParenR"/>
            </a:pPr>
            <a:r>
              <a:rPr lang="en-NZ" sz="3200" b="1" dirty="0" smtClean="0"/>
              <a:t>Which is greater? Anticlockwise torque or clockwise torque?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2000" y="12192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solidFill>
                  <a:schemeClr val="bg1"/>
                </a:solidFill>
              </a:rPr>
              <a:t> 7 kg</a:t>
            </a:r>
            <a:endParaRPr lang="en-NZ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43800" y="14478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solidFill>
                  <a:schemeClr val="bg1"/>
                </a:solidFill>
              </a:rPr>
              <a:t>13 kg</a:t>
            </a:r>
            <a:endParaRPr lang="en-NZ" sz="2800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295400" y="2514600"/>
            <a:ext cx="4419600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715000" y="2514600"/>
            <a:ext cx="2362200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228997" y="2895203"/>
            <a:ext cx="2133600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>
            <a:off x="7239794" y="2819400"/>
            <a:ext cx="1675606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324600" y="24384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35 cm</a:t>
            </a:r>
            <a:endParaRPr lang="en-NZ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2895600" y="24384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65 cm</a:t>
            </a:r>
            <a:endParaRPr lang="en-NZ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3429000" y="344269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b="1" dirty="0" smtClean="0"/>
              <a:t>Example #2</a:t>
            </a:r>
            <a:endParaRPr lang="en-NZ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2286000"/>
            <a:ext cx="746760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Isosceles Triangle 4"/>
          <p:cNvSpPr/>
          <p:nvPr/>
        </p:nvSpPr>
        <p:spPr>
          <a:xfrm>
            <a:off x="3733800" y="2362200"/>
            <a:ext cx="457200" cy="6858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Oval 5"/>
          <p:cNvSpPr/>
          <p:nvPr/>
        </p:nvSpPr>
        <p:spPr>
          <a:xfrm>
            <a:off x="685800" y="685800"/>
            <a:ext cx="1219200" cy="1600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Oval 7"/>
          <p:cNvSpPr/>
          <p:nvPr/>
        </p:nvSpPr>
        <p:spPr>
          <a:xfrm>
            <a:off x="7620000" y="1219200"/>
            <a:ext cx="838200" cy="10668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TextBox 8"/>
          <p:cNvSpPr txBox="1"/>
          <p:nvPr/>
        </p:nvSpPr>
        <p:spPr>
          <a:xfrm>
            <a:off x="609600" y="4218563"/>
            <a:ext cx="80772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+mj-lt"/>
              <a:buAutoNum type="alphaLcParenR"/>
            </a:pPr>
            <a:r>
              <a:rPr lang="en-NZ" sz="3200" b="1" dirty="0" smtClean="0"/>
              <a:t> Calculate the total anticlockwise *moments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LcParenR"/>
            </a:pPr>
            <a:r>
              <a:rPr lang="en-NZ" sz="3200" b="1" dirty="0" smtClean="0"/>
              <a:t> Calculate the total clockwise moments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LcParenR"/>
            </a:pPr>
            <a:r>
              <a:rPr lang="en-NZ" sz="3200" b="1" dirty="0" smtClean="0"/>
              <a:t> Is this system in equilibrium?</a:t>
            </a:r>
          </a:p>
          <a:p>
            <a:pPr marL="342900" indent="-342900" algn="ctr">
              <a:spcAft>
                <a:spcPts val="1200"/>
              </a:spcAft>
            </a:pPr>
            <a:r>
              <a:rPr lang="en-NZ" sz="3200" i="1" dirty="0" smtClean="0"/>
              <a:t>*moment = another name for torque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14400" y="12192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solidFill>
                  <a:schemeClr val="bg1"/>
                </a:solidFill>
              </a:rPr>
              <a:t>9 kg</a:t>
            </a:r>
            <a:endParaRPr lang="en-NZ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0" y="144780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solidFill>
                  <a:schemeClr val="bg1"/>
                </a:solidFill>
              </a:rPr>
              <a:t>4 kg</a:t>
            </a:r>
            <a:endParaRPr lang="en-NZ" sz="3200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295400" y="2514600"/>
            <a:ext cx="2667000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019800" y="2514600"/>
            <a:ext cx="2057400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228997" y="2895203"/>
            <a:ext cx="2133600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>
            <a:off x="7430294" y="2628900"/>
            <a:ext cx="1294606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477000" y="24384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30 cm</a:t>
            </a:r>
            <a:endParaRPr lang="en-NZ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2057400" y="24384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40 cm</a:t>
            </a:r>
            <a:endParaRPr lang="en-NZ" sz="3200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3962400" y="2514600"/>
            <a:ext cx="2057400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4495800" y="2438400"/>
            <a:ext cx="11961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NZ" sz="3200" dirty="0" smtClean="0">
                <a:solidFill>
                  <a:prstClr val="black"/>
                </a:solidFill>
              </a:rPr>
              <a:t>30 cm</a:t>
            </a:r>
            <a:endParaRPr lang="en-NZ" sz="3200" dirty="0">
              <a:solidFill>
                <a:prstClr val="black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5562600" y="1219200"/>
            <a:ext cx="838200" cy="10668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40" name="Straight Arrow Connector 39"/>
          <p:cNvCxnSpPr/>
          <p:nvPr/>
        </p:nvCxnSpPr>
        <p:spPr>
          <a:xfrm rot="5400000">
            <a:off x="5372894" y="2628106"/>
            <a:ext cx="1294606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562600" y="144780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solidFill>
                  <a:schemeClr val="bg1"/>
                </a:solidFill>
              </a:rPr>
              <a:t>4 kg</a:t>
            </a:r>
            <a:endParaRPr lang="en-NZ" sz="32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29000" y="344269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b="1" dirty="0" smtClean="0"/>
              <a:t>Example #3</a:t>
            </a:r>
            <a:endParaRPr lang="en-NZ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658" y="228600"/>
            <a:ext cx="8955142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04800" y="252478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b="1" dirty="0" smtClean="0"/>
              <a:t>Aaron (70 kg)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86600" y="25146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b="1" dirty="0" smtClean="0"/>
              <a:t>Bob (50 kg)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3581400"/>
            <a:ext cx="830580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NZ" sz="3600" dirty="0" smtClean="0">
                <a:solidFill>
                  <a:schemeClr val="bg1"/>
                </a:solidFill>
              </a:rPr>
              <a:t>Aaron is 1.5 m away from the pivot whereas Bob is 2 m away from the pivot. What will happen to the see saw?</a:t>
            </a:r>
          </a:p>
          <a:p>
            <a:pPr>
              <a:spcAft>
                <a:spcPts val="1200"/>
              </a:spcAft>
            </a:pPr>
            <a:r>
              <a:rPr lang="en-NZ" sz="3600" dirty="0" smtClean="0">
                <a:solidFill>
                  <a:srgbClr val="FFFF00"/>
                </a:solidFill>
              </a:rPr>
              <a:t>Where do you think Bob will have to be to balance the see saw?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3568007"/>
            <a:ext cx="4876800" cy="2985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81000" y="228600"/>
            <a:ext cx="838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>
                <a:solidFill>
                  <a:schemeClr val="bg1"/>
                </a:solidFill>
              </a:rPr>
              <a:t>The mass of the rock is 100 kg and it is sitting on one end of the stick, 50 cm away from the pivot as shown in the diagram.</a:t>
            </a:r>
          </a:p>
        </p:txBody>
      </p:sp>
      <p:sp>
        <p:nvSpPr>
          <p:cNvPr id="6" name="Rectangle 5"/>
          <p:cNvSpPr/>
          <p:nvPr/>
        </p:nvSpPr>
        <p:spPr>
          <a:xfrm>
            <a:off x="381000" y="2120207"/>
            <a:ext cx="8305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NZ" sz="3600" dirty="0" smtClean="0">
                <a:solidFill>
                  <a:prstClr val="white"/>
                </a:solidFill>
              </a:rPr>
              <a:t>If the man exerts a force of 200 N downwards to the other end of the stick which is 3 m away                                       from the pivot,                                                 would he be able                                               to lift the rock?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98284" y="1524000"/>
            <a:ext cx="5240716" cy="525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04800" y="152400"/>
            <a:ext cx="845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000" i="1" dirty="0" smtClean="0">
                <a:solidFill>
                  <a:schemeClr val="bg1"/>
                </a:solidFill>
              </a:rPr>
              <a:t>"Give me a place to stand and                   I will move the earth!"</a:t>
            </a:r>
            <a:endParaRPr lang="en-NZ" sz="40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33600" y="5936159"/>
            <a:ext cx="3352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b="1" dirty="0" smtClean="0"/>
              <a:t>Archimedes</a:t>
            </a:r>
            <a:endParaRPr lang="en-NZ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2286000"/>
            <a:ext cx="746760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Isosceles Triangle 4"/>
          <p:cNvSpPr/>
          <p:nvPr/>
        </p:nvSpPr>
        <p:spPr>
          <a:xfrm>
            <a:off x="3124200" y="2362200"/>
            <a:ext cx="457200" cy="6858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Oval 5"/>
          <p:cNvSpPr/>
          <p:nvPr/>
        </p:nvSpPr>
        <p:spPr>
          <a:xfrm>
            <a:off x="685800" y="685800"/>
            <a:ext cx="1219200" cy="1600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Oval 7"/>
          <p:cNvSpPr/>
          <p:nvPr/>
        </p:nvSpPr>
        <p:spPr>
          <a:xfrm>
            <a:off x="7620000" y="1219200"/>
            <a:ext cx="838200" cy="10668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TextBox 8"/>
          <p:cNvSpPr txBox="1"/>
          <p:nvPr/>
        </p:nvSpPr>
        <p:spPr>
          <a:xfrm>
            <a:off x="838200" y="4579203"/>
            <a:ext cx="807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</a:pPr>
            <a:r>
              <a:rPr lang="en-NZ" sz="4800" b="1" dirty="0" smtClean="0"/>
              <a:t>Is this system at equilibrium?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2000" y="12192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solidFill>
                  <a:schemeClr val="bg1"/>
                </a:solidFill>
              </a:rPr>
              <a:t>700 g</a:t>
            </a:r>
            <a:endParaRPr lang="en-NZ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43800" y="15240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solidFill>
                  <a:schemeClr val="bg1"/>
                </a:solidFill>
              </a:rPr>
              <a:t>300 g</a:t>
            </a:r>
            <a:endParaRPr lang="en-NZ" sz="2800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295400" y="2514600"/>
            <a:ext cx="2057400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352800" y="2514600"/>
            <a:ext cx="4724400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397" y="3123803"/>
            <a:ext cx="2590800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>
            <a:off x="7468394" y="2590800"/>
            <a:ext cx="1218406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105400" y="24384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70 cm</a:t>
            </a:r>
            <a:endParaRPr lang="en-NZ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24384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30 cm</a:t>
            </a:r>
            <a:endParaRPr lang="en-NZ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533400" y="381000"/>
            <a:ext cx="815340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NZ" sz="4800" b="1" dirty="0" smtClean="0"/>
              <a:t>Centre of Mass</a:t>
            </a:r>
          </a:p>
          <a:p>
            <a:pPr marL="742950" indent="-74295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4000" dirty="0" smtClean="0"/>
              <a:t>The weight of an object acts down through the object’s </a:t>
            </a:r>
            <a:r>
              <a:rPr lang="en-NZ" sz="4000" b="1" dirty="0" smtClean="0"/>
              <a:t>centre of mass.</a:t>
            </a:r>
          </a:p>
          <a:p>
            <a:pPr marL="742950" indent="-74295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4000" dirty="0" smtClean="0"/>
              <a:t>This is the point at which, if an object is suspended or pivoted, the object will balance</a:t>
            </a:r>
            <a:r>
              <a:rPr lang="en-NZ" sz="4000" dirty="0" smtClean="0"/>
              <a:t>.</a:t>
            </a:r>
          </a:p>
          <a:p>
            <a:pPr marL="742950" indent="-74295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4000" dirty="0" smtClean="0"/>
              <a:t>Watch out for any objects of </a:t>
            </a:r>
            <a:r>
              <a:rPr lang="en-NZ" sz="4000" b="1" dirty="0" smtClean="0"/>
              <a:t>“negligible mass”</a:t>
            </a:r>
            <a:endParaRPr lang="en-NZ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3200400"/>
            <a:ext cx="746760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Isosceles Triangle 4"/>
          <p:cNvSpPr/>
          <p:nvPr/>
        </p:nvSpPr>
        <p:spPr>
          <a:xfrm>
            <a:off x="3124200" y="3276600"/>
            <a:ext cx="457200" cy="6858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Oval 5"/>
          <p:cNvSpPr/>
          <p:nvPr/>
        </p:nvSpPr>
        <p:spPr>
          <a:xfrm>
            <a:off x="685800" y="1600200"/>
            <a:ext cx="1219200" cy="1600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Oval 7"/>
          <p:cNvSpPr/>
          <p:nvPr/>
        </p:nvSpPr>
        <p:spPr>
          <a:xfrm>
            <a:off x="7620000" y="2133600"/>
            <a:ext cx="838200" cy="10668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TextBox 9"/>
          <p:cNvSpPr txBox="1"/>
          <p:nvPr/>
        </p:nvSpPr>
        <p:spPr>
          <a:xfrm>
            <a:off x="762000" y="21336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solidFill>
                  <a:schemeClr val="bg1"/>
                </a:solidFill>
              </a:rPr>
              <a:t>700 g</a:t>
            </a:r>
            <a:endParaRPr lang="en-NZ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43800" y="24384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solidFill>
                  <a:schemeClr val="bg1"/>
                </a:solidFill>
              </a:rPr>
              <a:t>300 g</a:t>
            </a:r>
            <a:endParaRPr lang="en-NZ" sz="2800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295400" y="3429000"/>
            <a:ext cx="2057400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352800" y="3429000"/>
            <a:ext cx="4724400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397" y="4038203"/>
            <a:ext cx="2590800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>
            <a:off x="7468394" y="3505200"/>
            <a:ext cx="1218406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105400" y="33528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70 cm</a:t>
            </a:r>
            <a:endParaRPr lang="en-NZ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33528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30 cm</a:t>
            </a:r>
            <a:endParaRPr lang="en-NZ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3200400"/>
            <a:ext cx="746760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Isosceles Triangle 4"/>
          <p:cNvSpPr/>
          <p:nvPr/>
        </p:nvSpPr>
        <p:spPr>
          <a:xfrm>
            <a:off x="3124200" y="3276600"/>
            <a:ext cx="457200" cy="6858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Oval 5"/>
          <p:cNvSpPr/>
          <p:nvPr/>
        </p:nvSpPr>
        <p:spPr>
          <a:xfrm>
            <a:off x="685800" y="1600200"/>
            <a:ext cx="1219200" cy="1600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Oval 7"/>
          <p:cNvSpPr/>
          <p:nvPr/>
        </p:nvSpPr>
        <p:spPr>
          <a:xfrm>
            <a:off x="7620000" y="2133600"/>
            <a:ext cx="838200" cy="10668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TextBox 9"/>
          <p:cNvSpPr txBox="1"/>
          <p:nvPr/>
        </p:nvSpPr>
        <p:spPr>
          <a:xfrm>
            <a:off x="762000" y="21336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solidFill>
                  <a:schemeClr val="bg1"/>
                </a:solidFill>
              </a:rPr>
              <a:t>700 g</a:t>
            </a:r>
            <a:endParaRPr lang="en-NZ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43800" y="24384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solidFill>
                  <a:schemeClr val="bg1"/>
                </a:solidFill>
              </a:rPr>
              <a:t>300 g</a:t>
            </a:r>
            <a:endParaRPr lang="en-NZ" sz="2800" dirty="0">
              <a:solidFill>
                <a:schemeClr val="bg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397" y="4038203"/>
            <a:ext cx="2590800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>
            <a:off x="7468394" y="3505200"/>
            <a:ext cx="1218406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4229497" y="3542903"/>
            <a:ext cx="685800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962400" y="3886200"/>
            <a:ext cx="373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i="1" dirty="0" err="1" smtClean="0"/>
              <a:t>F</a:t>
            </a:r>
            <a:r>
              <a:rPr lang="en-NZ" sz="4000" b="1" i="1" baseline="-25000" dirty="0" err="1" smtClean="0"/>
              <a:t>w</a:t>
            </a:r>
            <a:r>
              <a:rPr lang="en-NZ" sz="3200" dirty="0" smtClean="0"/>
              <a:t> </a:t>
            </a:r>
          </a:p>
          <a:p>
            <a:r>
              <a:rPr lang="en-NZ" sz="3200" dirty="0" smtClean="0"/>
              <a:t>(weight of the ruler)</a:t>
            </a:r>
            <a:endParaRPr lang="en-NZ" sz="3200" dirty="0"/>
          </a:p>
        </p:txBody>
      </p:sp>
      <p:cxnSp>
        <p:nvCxnSpPr>
          <p:cNvPr id="28" name="Straight Arrow Connector 27"/>
          <p:cNvCxnSpPr/>
          <p:nvPr/>
        </p:nvCxnSpPr>
        <p:spPr>
          <a:xfrm rot="5400000" flipH="1" flipV="1">
            <a:off x="1828006" y="1676400"/>
            <a:ext cx="3048794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505200" y="1143000"/>
            <a:ext cx="373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i="1" dirty="0" smtClean="0"/>
              <a:t>F</a:t>
            </a:r>
            <a:r>
              <a:rPr lang="en-NZ" sz="4000" b="1" i="1" baseline="-25000" dirty="0" smtClean="0"/>
              <a:t>s</a:t>
            </a:r>
            <a:r>
              <a:rPr lang="en-NZ" sz="3200" dirty="0" smtClean="0"/>
              <a:t> </a:t>
            </a:r>
          </a:p>
          <a:p>
            <a:r>
              <a:rPr lang="en-NZ" sz="3200" dirty="0" smtClean="0"/>
              <a:t>(support force)</a:t>
            </a:r>
            <a:endParaRPr lang="en-NZ" sz="3200" dirty="0"/>
          </a:p>
        </p:txBody>
      </p:sp>
      <p:sp>
        <p:nvSpPr>
          <p:cNvPr id="16" name="Rectangle 15"/>
          <p:cNvSpPr/>
          <p:nvPr/>
        </p:nvSpPr>
        <p:spPr>
          <a:xfrm>
            <a:off x="1371600" y="3635514"/>
            <a:ext cx="8963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4000" dirty="0" smtClean="0">
                <a:solidFill>
                  <a:prstClr val="black"/>
                </a:solidFill>
              </a:rPr>
              <a:t>7 N</a:t>
            </a:r>
            <a:endParaRPr lang="en-NZ" sz="4000" dirty="0"/>
          </a:p>
        </p:txBody>
      </p:sp>
      <p:sp>
        <p:nvSpPr>
          <p:cNvPr id="17" name="Rectangle 16"/>
          <p:cNvSpPr/>
          <p:nvPr/>
        </p:nvSpPr>
        <p:spPr>
          <a:xfrm>
            <a:off x="7109409" y="3276600"/>
            <a:ext cx="8915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4000" dirty="0" smtClean="0">
                <a:solidFill>
                  <a:prstClr val="black"/>
                </a:solidFill>
              </a:rPr>
              <a:t>3 N</a:t>
            </a:r>
            <a:endParaRPr lang="en-NZ" sz="4000" dirty="0"/>
          </a:p>
        </p:txBody>
      </p:sp>
      <p:sp>
        <p:nvSpPr>
          <p:cNvPr id="19" name="TextBox 18"/>
          <p:cNvSpPr txBox="1"/>
          <p:nvPr/>
        </p:nvSpPr>
        <p:spPr>
          <a:xfrm>
            <a:off x="2286000" y="5181600"/>
            <a:ext cx="4419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400" b="1" i="1" dirty="0" err="1" smtClean="0"/>
              <a:t>F</a:t>
            </a:r>
            <a:r>
              <a:rPr lang="en-NZ" sz="4400" b="1" i="1" baseline="-25000" dirty="0" err="1" smtClean="0"/>
              <a:t>net</a:t>
            </a:r>
            <a:r>
              <a:rPr lang="en-NZ" sz="4400" b="1" dirty="0" smtClean="0"/>
              <a:t> = 0</a:t>
            </a:r>
          </a:p>
          <a:p>
            <a:pPr algn="ctr"/>
            <a:r>
              <a:rPr lang="en-NZ" sz="4400" b="1" dirty="0" smtClean="0"/>
              <a:t>7 + 3 + </a:t>
            </a:r>
            <a:r>
              <a:rPr lang="en-NZ" sz="4400" b="1" i="1" dirty="0" err="1" smtClean="0"/>
              <a:t>F</a:t>
            </a:r>
            <a:r>
              <a:rPr lang="en-NZ" sz="4400" b="1" i="1" baseline="-25000" dirty="0" err="1" smtClean="0"/>
              <a:t>w</a:t>
            </a:r>
            <a:r>
              <a:rPr lang="en-NZ" sz="4400" b="1" dirty="0" smtClean="0"/>
              <a:t> + </a:t>
            </a:r>
            <a:r>
              <a:rPr lang="en-NZ" sz="4400" b="1" i="1" dirty="0" smtClean="0"/>
              <a:t>F</a:t>
            </a:r>
            <a:r>
              <a:rPr lang="en-NZ" sz="4400" b="1" i="1" baseline="-25000" dirty="0" smtClean="0"/>
              <a:t>s</a:t>
            </a:r>
            <a:r>
              <a:rPr lang="en-NZ" sz="4400" b="1" i="1" dirty="0" smtClean="0"/>
              <a:t> </a:t>
            </a:r>
            <a:r>
              <a:rPr lang="en-NZ" sz="4400" b="1" dirty="0" smtClean="0"/>
              <a:t>= 0</a:t>
            </a:r>
            <a:endParaRPr lang="en-NZ" sz="4400" b="1" baseline="-25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3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304800"/>
          <a:ext cx="8382000" cy="609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2565400"/>
                <a:gridCol w="2565400"/>
                <a:gridCol w="2565400"/>
              </a:tblGrid>
              <a:tr h="1016000">
                <a:tc>
                  <a:txBody>
                    <a:bodyPr/>
                    <a:lstStyle/>
                    <a:p>
                      <a:pPr algn="ctr"/>
                      <a:r>
                        <a:rPr lang="en-NZ" sz="4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NZ" sz="4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600" dirty="0" smtClean="0">
                          <a:solidFill>
                            <a:schemeClr val="tx1"/>
                          </a:solidFill>
                        </a:rPr>
                        <a:t>Peter</a:t>
                      </a:r>
                      <a:endParaRPr lang="en-NZ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600" dirty="0" smtClean="0">
                          <a:solidFill>
                            <a:schemeClr val="tx1"/>
                          </a:solidFill>
                        </a:rPr>
                        <a:t>Jacob T</a:t>
                      </a:r>
                      <a:endParaRPr lang="en-NZ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600" dirty="0" smtClean="0">
                          <a:solidFill>
                            <a:schemeClr val="tx1"/>
                          </a:solidFill>
                        </a:rPr>
                        <a:t>Frankie</a:t>
                      </a:r>
                      <a:endParaRPr lang="en-NZ" sz="3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algn="ctr"/>
                      <a:r>
                        <a:rPr lang="en-NZ" sz="40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NZ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600" b="1" dirty="0" smtClean="0">
                          <a:solidFill>
                            <a:schemeClr val="tx1"/>
                          </a:solidFill>
                        </a:rPr>
                        <a:t>Liam</a:t>
                      </a:r>
                      <a:endParaRPr lang="en-NZ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600" b="1" dirty="0" smtClean="0">
                          <a:solidFill>
                            <a:schemeClr val="tx1"/>
                          </a:solidFill>
                        </a:rPr>
                        <a:t>David</a:t>
                      </a:r>
                      <a:endParaRPr lang="en-NZ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600" b="1" dirty="0" smtClean="0">
                          <a:solidFill>
                            <a:schemeClr val="tx1"/>
                          </a:solidFill>
                        </a:rPr>
                        <a:t>Scott</a:t>
                      </a:r>
                      <a:endParaRPr lang="en-NZ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algn="ctr"/>
                      <a:r>
                        <a:rPr lang="en-NZ" sz="40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NZ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600" b="1" dirty="0" smtClean="0">
                          <a:solidFill>
                            <a:schemeClr val="tx1"/>
                          </a:solidFill>
                        </a:rPr>
                        <a:t>Will R</a:t>
                      </a:r>
                      <a:endParaRPr lang="en-NZ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600" b="1" dirty="0" smtClean="0">
                          <a:solidFill>
                            <a:schemeClr val="tx1"/>
                          </a:solidFill>
                        </a:rPr>
                        <a:t>Tim</a:t>
                      </a:r>
                      <a:endParaRPr lang="en-NZ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600" b="1" dirty="0" err="1" smtClean="0">
                          <a:solidFill>
                            <a:schemeClr val="tx1"/>
                          </a:solidFill>
                        </a:rPr>
                        <a:t>Jakob</a:t>
                      </a:r>
                      <a:r>
                        <a:rPr lang="en-NZ" sz="3600" b="1" dirty="0" smtClean="0">
                          <a:solidFill>
                            <a:schemeClr val="tx1"/>
                          </a:solidFill>
                        </a:rPr>
                        <a:t> O</a:t>
                      </a:r>
                      <a:endParaRPr lang="en-NZ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algn="ctr"/>
                      <a:r>
                        <a:rPr lang="en-NZ" sz="40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NZ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600" b="1" dirty="0" smtClean="0">
                          <a:solidFill>
                            <a:schemeClr val="tx1"/>
                          </a:solidFill>
                        </a:rPr>
                        <a:t>Will K</a:t>
                      </a:r>
                      <a:endParaRPr lang="en-NZ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600" b="1" dirty="0" err="1" smtClean="0">
                          <a:solidFill>
                            <a:schemeClr val="tx1"/>
                          </a:solidFill>
                        </a:rPr>
                        <a:t>Callum</a:t>
                      </a:r>
                      <a:endParaRPr lang="en-NZ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600" b="1" dirty="0" smtClean="0">
                          <a:solidFill>
                            <a:schemeClr val="tx1"/>
                          </a:solidFill>
                        </a:rPr>
                        <a:t>Best</a:t>
                      </a:r>
                      <a:endParaRPr lang="en-NZ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algn="ctr"/>
                      <a:r>
                        <a:rPr lang="en-NZ" sz="40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NZ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600" b="1" dirty="0" smtClean="0">
                          <a:solidFill>
                            <a:schemeClr val="tx1"/>
                          </a:solidFill>
                        </a:rPr>
                        <a:t>Hayden</a:t>
                      </a:r>
                      <a:endParaRPr lang="en-NZ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600" b="1" dirty="0" smtClean="0">
                          <a:solidFill>
                            <a:schemeClr val="tx1"/>
                          </a:solidFill>
                        </a:rPr>
                        <a:t>Sam</a:t>
                      </a:r>
                      <a:endParaRPr lang="en-NZ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600" b="1" dirty="0" smtClean="0">
                          <a:solidFill>
                            <a:schemeClr val="tx1"/>
                          </a:solidFill>
                        </a:rPr>
                        <a:t>Rodrigo</a:t>
                      </a:r>
                      <a:endParaRPr lang="en-NZ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algn="ctr"/>
                      <a:r>
                        <a:rPr lang="en-NZ" sz="40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NZ" sz="4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600" b="1" dirty="0" smtClean="0">
                          <a:solidFill>
                            <a:schemeClr val="tx1"/>
                          </a:solidFill>
                        </a:rPr>
                        <a:t>Tom</a:t>
                      </a:r>
                      <a:endParaRPr lang="en-NZ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600" b="1" dirty="0" smtClean="0">
                          <a:solidFill>
                            <a:schemeClr val="tx1"/>
                          </a:solidFill>
                        </a:rPr>
                        <a:t>Will S</a:t>
                      </a:r>
                      <a:endParaRPr lang="en-NZ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600" b="1" dirty="0" smtClean="0">
                          <a:solidFill>
                            <a:schemeClr val="tx1"/>
                          </a:solidFill>
                        </a:rPr>
                        <a:t>(Cameron)</a:t>
                      </a:r>
                      <a:endParaRPr lang="en-NZ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57200" y="457200"/>
            <a:ext cx="830580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tabLst/>
            </a:pPr>
            <a:r>
              <a:rPr kumimoji="0" lang="en-US" altLang="ko-KR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Batang" pitchFamily="18" charset="-127"/>
                <a:cs typeface="Times New Roman" pitchFamily="18" charset="0"/>
              </a:rPr>
              <a:t>Torque Exercises</a:t>
            </a:r>
          </a:p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altLang="ko-KR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Batang" pitchFamily="18" charset="-127"/>
                <a:cs typeface="Times New Roman" pitchFamily="18" charset="0"/>
              </a:rPr>
              <a:t>Activity 9B (pg. 116) Q5, 6,</a:t>
            </a:r>
            <a:r>
              <a:rPr kumimoji="0" lang="en-US" altLang="ko-KR" sz="4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ea typeface="Batang" pitchFamily="18" charset="-127"/>
                <a:cs typeface="Times New Roman" pitchFamily="18" charset="0"/>
              </a:rPr>
              <a:t> </a:t>
            </a:r>
            <a:r>
              <a:rPr kumimoji="0" lang="en-US" altLang="ko-KR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Batang" pitchFamily="18" charset="-127"/>
                <a:cs typeface="Times New Roman" pitchFamily="18" charset="0"/>
              </a:rPr>
              <a:t>7 only</a:t>
            </a:r>
            <a:endParaRPr kumimoji="0" lang="en-NZ" altLang="ko-KR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742950" marR="0" lvl="0" indent="-742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altLang="ko-KR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Batang" pitchFamily="18" charset="-127"/>
                <a:cs typeface="Times New Roman" pitchFamily="18" charset="0"/>
              </a:rPr>
              <a:t>Homework Booklet Worksheet</a:t>
            </a:r>
            <a:r>
              <a:rPr kumimoji="0" lang="en-US" altLang="ko-KR" sz="4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ea typeface="Batang" pitchFamily="18" charset="-127"/>
                <a:cs typeface="Times New Roman" pitchFamily="18" charset="0"/>
              </a:rPr>
              <a:t> </a:t>
            </a:r>
            <a:r>
              <a:rPr kumimoji="0" lang="en-US" altLang="ko-KR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Batang" pitchFamily="18" charset="-127"/>
                <a:cs typeface="Times New Roman" pitchFamily="18" charset="0"/>
              </a:rPr>
              <a:t>#12 first page only</a:t>
            </a:r>
          </a:p>
          <a:p>
            <a:pPr marL="742950" marR="0" lvl="0" indent="-742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altLang="ko-KR" sz="4000" dirty="0" smtClean="0">
                <a:solidFill>
                  <a:srgbClr val="FFFF00"/>
                </a:solidFill>
                <a:ea typeface="Batang" pitchFamily="18" charset="-127"/>
                <a:cs typeface="Times New Roman" pitchFamily="18" charset="0"/>
              </a:rPr>
              <a:t>Extension Work: Homework Booklet Worksheet #12 second page AND Activity 9B Q8, 9, 10, 11 and 12</a:t>
            </a:r>
            <a:endParaRPr kumimoji="0" lang="en-US" altLang="ko-KR" sz="5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14300"/>
            <a:ext cx="723900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2487" y="4038600"/>
            <a:ext cx="4797913" cy="2743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" y="1143000"/>
            <a:ext cx="62103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95525" y="3962400"/>
            <a:ext cx="64674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TextBox 29"/>
          <p:cNvSpPr txBox="1"/>
          <p:nvPr/>
        </p:nvSpPr>
        <p:spPr>
          <a:xfrm>
            <a:off x="457200" y="457200"/>
            <a:ext cx="7696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b="1" dirty="0" smtClean="0"/>
              <a:t>Free Body Diagrams</a:t>
            </a:r>
            <a:endParaRPr lang="en-NZ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619542"/>
            <a:ext cx="7924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NZ" sz="4400" u="sng" dirty="0" smtClean="0">
                <a:solidFill>
                  <a:schemeClr val="bg1"/>
                </a:solidFill>
              </a:rPr>
              <a:t>Finish by Tomorrow (Friday)</a:t>
            </a:r>
          </a:p>
          <a:p>
            <a:pPr marL="742950" indent="-742950">
              <a:spcAft>
                <a:spcPts val="2400"/>
              </a:spcAft>
              <a:buFont typeface="+mj-lt"/>
              <a:buAutoNum type="arabicPeriod"/>
            </a:pPr>
            <a:r>
              <a:rPr lang="en-NZ" sz="4400" dirty="0" smtClean="0">
                <a:solidFill>
                  <a:schemeClr val="bg1"/>
                </a:solidFill>
              </a:rPr>
              <a:t>Homework Booklet Sheet #5   Q 1 ~ 9 (except for Q5)</a:t>
            </a:r>
          </a:p>
          <a:p>
            <a:pPr marL="742950" indent="-742950">
              <a:spcAft>
                <a:spcPts val="2400"/>
              </a:spcAft>
              <a:buFont typeface="+mj-lt"/>
              <a:buAutoNum type="arabicPeriod"/>
            </a:pPr>
            <a:r>
              <a:rPr lang="en-NZ" sz="4400" dirty="0" smtClean="0">
                <a:solidFill>
                  <a:schemeClr val="bg1"/>
                </a:solidFill>
              </a:rPr>
              <a:t>Purple Worksheets pg. 52 ~ 54</a:t>
            </a:r>
          </a:p>
          <a:p>
            <a:pPr marL="742950" indent="-742950">
              <a:spcAft>
                <a:spcPts val="2400"/>
              </a:spcAft>
              <a:buFont typeface="+mj-lt"/>
              <a:buAutoNum type="arabicPeriod"/>
            </a:pPr>
            <a:r>
              <a:rPr lang="en-NZ" sz="4400" dirty="0" smtClean="0">
                <a:solidFill>
                  <a:srgbClr val="FFFF00"/>
                </a:solidFill>
              </a:rPr>
              <a:t>Extension work (optional): Activity 9A textbook pg. 109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304800"/>
            <a:ext cx="80010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b="1" dirty="0" smtClean="0"/>
              <a:t>Tutorials – 2 hours </a:t>
            </a:r>
            <a:r>
              <a:rPr lang="en-NZ" sz="3600" dirty="0" smtClean="0"/>
              <a:t>(expected)</a:t>
            </a:r>
          </a:p>
          <a:p>
            <a:endParaRPr lang="en-NZ" sz="3600" dirty="0" smtClean="0"/>
          </a:p>
          <a:p>
            <a:r>
              <a:rPr lang="en-NZ" sz="3600" dirty="0" err="1" smtClean="0"/>
              <a:t>Franky</a:t>
            </a:r>
            <a:r>
              <a:rPr lang="en-NZ" sz="3600" dirty="0" smtClean="0"/>
              <a:t> – Friday after school</a:t>
            </a:r>
          </a:p>
          <a:p>
            <a:r>
              <a:rPr lang="en-NZ" sz="3600" dirty="0" smtClean="0"/>
              <a:t>Will K – Friday after school</a:t>
            </a:r>
          </a:p>
          <a:p>
            <a:r>
              <a:rPr lang="en-NZ" sz="3600" dirty="0" err="1" smtClean="0"/>
              <a:t>Jakob</a:t>
            </a:r>
            <a:r>
              <a:rPr lang="en-NZ" sz="3600" dirty="0" smtClean="0"/>
              <a:t> – Friday after school</a:t>
            </a:r>
          </a:p>
          <a:p>
            <a:r>
              <a:rPr lang="en-NZ" sz="3600" dirty="0" smtClean="0"/>
              <a:t>Jacob – Friday after school</a:t>
            </a:r>
          </a:p>
          <a:p>
            <a:r>
              <a:rPr lang="en-NZ" sz="3600" dirty="0" smtClean="0"/>
              <a:t>Will S – Friday after school</a:t>
            </a:r>
          </a:p>
          <a:p>
            <a:r>
              <a:rPr lang="en-NZ" sz="3600" dirty="0" smtClean="0"/>
              <a:t>Tim – Friday after school</a:t>
            </a:r>
          </a:p>
          <a:p>
            <a:r>
              <a:rPr lang="en-NZ" sz="3600" dirty="0" smtClean="0"/>
              <a:t>David – Friday lunch time (50 min)</a:t>
            </a:r>
          </a:p>
          <a:p>
            <a:r>
              <a:rPr lang="en-NZ" sz="3600" dirty="0" smtClean="0"/>
              <a:t>Sam – Sunday 10am</a:t>
            </a:r>
          </a:p>
          <a:p>
            <a:r>
              <a:rPr lang="en-NZ" sz="3600" dirty="0" smtClean="0"/>
              <a:t>Scott – Sunday 10am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609600"/>
            <a:ext cx="8153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NZ" sz="6000" dirty="0" smtClean="0">
                <a:solidFill>
                  <a:schemeClr val="bg1"/>
                </a:solidFill>
              </a:rPr>
              <a:t>What is Torque?</a:t>
            </a:r>
          </a:p>
          <a:p>
            <a:pPr marL="914400" indent="-914400">
              <a:spcAft>
                <a:spcPts val="2400"/>
              </a:spcAft>
              <a:buFont typeface="Arial" pitchFamily="34" charset="0"/>
              <a:buChar char="•"/>
            </a:pPr>
            <a:r>
              <a:rPr lang="en-NZ" sz="4800" dirty="0" smtClean="0">
                <a:solidFill>
                  <a:srgbClr val="FFFF00"/>
                </a:solidFill>
              </a:rPr>
              <a:t>Turning</a:t>
            </a:r>
            <a:r>
              <a:rPr lang="en-NZ" sz="4800" dirty="0" smtClean="0">
                <a:solidFill>
                  <a:schemeClr val="bg1"/>
                </a:solidFill>
              </a:rPr>
              <a:t> effect about a </a:t>
            </a:r>
            <a:r>
              <a:rPr lang="en-NZ" sz="4800" dirty="0" smtClean="0">
                <a:solidFill>
                  <a:srgbClr val="FFFF00"/>
                </a:solidFill>
              </a:rPr>
              <a:t>pivot</a:t>
            </a:r>
          </a:p>
          <a:p>
            <a:pPr marL="914400" indent="-914400">
              <a:spcAft>
                <a:spcPts val="2400"/>
              </a:spcAft>
              <a:buFont typeface="Arial" pitchFamily="34" charset="0"/>
              <a:buChar char="•"/>
            </a:pPr>
            <a:r>
              <a:rPr lang="en-NZ" sz="4800" dirty="0" smtClean="0">
                <a:solidFill>
                  <a:srgbClr val="FFFF00"/>
                </a:solidFill>
              </a:rPr>
              <a:t>Force</a:t>
            </a:r>
            <a:r>
              <a:rPr lang="en-NZ" sz="4800" dirty="0" smtClean="0">
                <a:solidFill>
                  <a:schemeClr val="bg1"/>
                </a:solidFill>
              </a:rPr>
              <a:t> that tries to </a:t>
            </a:r>
            <a:r>
              <a:rPr lang="en-NZ" sz="4800" dirty="0" smtClean="0">
                <a:solidFill>
                  <a:srgbClr val="FFFF00"/>
                </a:solidFill>
              </a:rPr>
              <a:t>‘rotate’</a:t>
            </a:r>
            <a:r>
              <a:rPr lang="en-NZ" sz="4800" dirty="0" smtClean="0">
                <a:solidFill>
                  <a:schemeClr val="bg1"/>
                </a:solidFill>
              </a:rPr>
              <a:t> an object</a:t>
            </a:r>
          </a:p>
          <a:p>
            <a:pPr marL="914400" indent="-914400">
              <a:spcAft>
                <a:spcPts val="2400"/>
              </a:spcAft>
              <a:buFont typeface="Arial" pitchFamily="34" charset="0"/>
              <a:buChar char="•"/>
            </a:pPr>
            <a:r>
              <a:rPr lang="en-NZ" sz="4800" dirty="0" smtClean="0">
                <a:solidFill>
                  <a:srgbClr val="FFFF00"/>
                </a:solidFill>
              </a:rPr>
              <a:t>‘Spinning force’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533400"/>
            <a:ext cx="2209800" cy="3083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41493" y="838200"/>
            <a:ext cx="2468707" cy="2454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530469"/>
            <a:ext cx="3095083" cy="3660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3962400"/>
            <a:ext cx="3962400" cy="272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62600" y="4314781"/>
            <a:ext cx="2914650" cy="2390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753</Words>
  <Application>Microsoft Office PowerPoint</Application>
  <PresentationFormat>On-screen Show (4:3)</PresentationFormat>
  <Paragraphs>141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Ministry of Education</cp:lastModifiedBy>
  <cp:revision>224</cp:revision>
  <dcterms:created xsi:type="dcterms:W3CDTF">2006-08-16T00:00:00Z</dcterms:created>
  <dcterms:modified xsi:type="dcterms:W3CDTF">2012-06-11T22:34:54Z</dcterms:modified>
</cp:coreProperties>
</file>